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71" r:id="rId4"/>
    <p:sldId id="270" r:id="rId5"/>
    <p:sldId id="272" r:id="rId6"/>
    <p:sldId id="273" r:id="rId7"/>
    <p:sldId id="261" r:id="rId8"/>
    <p:sldId id="274" r:id="rId9"/>
    <p:sldId id="275" r:id="rId10"/>
  </p:sldIdLst>
  <p:sldSz cx="9144000" cy="5143500" type="screen16x9"/>
  <p:notesSz cx="6858000" cy="9144000"/>
  <p:embeddedFontLst>
    <p:embeddedFont>
      <p:font typeface="Amatic SC" panose="00000500000000000000" pitchFamily="2" charset="-79"/>
      <p:regular r:id="rId12"/>
      <p:bold r:id="rId13"/>
    </p:embeddedFont>
    <p:embeddedFont>
      <p:font typeface="Source Code Pro" panose="020B0509030403020204" pitchFamily="49" charset="0"/>
      <p:regular r:id="rId14"/>
      <p:bold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6" d="100"/>
          <a:sy n="136" d="100"/>
        </p:scale>
        <p:origin x="81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3076449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56696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89425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82118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9171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45287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990461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336990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311700" y="392150"/>
            <a:ext cx="8520600" cy="2690400"/>
          </a:xfrm>
          <a:prstGeom prst="rect">
            <a:avLst/>
          </a:prstGeom>
        </p:spPr>
        <p:txBody>
          <a:bodyPr lIns="91425" tIns="91425" rIns="91425" bIns="91425" anchor="ctr" anchorCtr="0"/>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a:endParaRPr/>
          </a:p>
        </p:txBody>
      </p:sp>
      <p:sp>
        <p:nvSpPr>
          <p:cNvPr id="12" name="Shape 12"/>
          <p:cNvSpPr txBox="1">
            <a:spLocks noGrp="1"/>
          </p:cNvSpPr>
          <p:nvPr>
            <p:ph type="subTitle" idx="1"/>
          </p:nvPr>
        </p:nvSpPr>
        <p:spPr>
          <a:xfrm>
            <a:off x="311700" y="3890400"/>
            <a:ext cx="8520600" cy="706200"/>
          </a:xfrm>
          <a:prstGeom prst="rect">
            <a:avLst/>
          </a:prstGeom>
        </p:spPr>
        <p:txBody>
          <a:bodyPr lIns="91425" tIns="91425" rIns="91425" bIns="91425" anchor="ctr" anchorCtr="0"/>
          <a:lstStyle>
            <a:lvl1pPr lvl="0" algn="ctr">
              <a:lnSpc>
                <a:spcPct val="100000"/>
              </a:lnSpc>
              <a:spcBef>
                <a:spcPts val="0"/>
              </a:spcBef>
              <a:spcAft>
                <a:spcPts val="0"/>
              </a:spcAft>
              <a:buClr>
                <a:schemeClr val="accent1"/>
              </a:buClr>
              <a:buSzPct val="100000"/>
              <a:buNone/>
              <a:defRPr sz="2100" b="1">
                <a:solidFill>
                  <a:schemeClr val="accent1"/>
                </a:solidFill>
              </a:defRPr>
            </a:lvl1pPr>
            <a:lvl2pPr lvl="1" algn="ctr">
              <a:lnSpc>
                <a:spcPct val="100000"/>
              </a:lnSpc>
              <a:spcBef>
                <a:spcPts val="0"/>
              </a:spcBef>
              <a:spcAft>
                <a:spcPts val="0"/>
              </a:spcAft>
              <a:buClr>
                <a:schemeClr val="accent1"/>
              </a:buClr>
              <a:buSzPct val="100000"/>
              <a:buNone/>
              <a:defRPr sz="2100" b="1">
                <a:solidFill>
                  <a:schemeClr val="accent1"/>
                </a:solidFill>
              </a:defRPr>
            </a:lvl2pPr>
            <a:lvl3pPr lvl="2" algn="ctr">
              <a:lnSpc>
                <a:spcPct val="100000"/>
              </a:lnSpc>
              <a:spcBef>
                <a:spcPts val="0"/>
              </a:spcBef>
              <a:spcAft>
                <a:spcPts val="0"/>
              </a:spcAft>
              <a:buClr>
                <a:schemeClr val="accent1"/>
              </a:buClr>
              <a:buSzPct val="100000"/>
              <a:buNone/>
              <a:defRPr sz="2100" b="1">
                <a:solidFill>
                  <a:schemeClr val="accent1"/>
                </a:solidFill>
              </a:defRPr>
            </a:lvl3pPr>
            <a:lvl4pPr lvl="3" algn="ctr">
              <a:lnSpc>
                <a:spcPct val="100000"/>
              </a:lnSpc>
              <a:spcBef>
                <a:spcPts val="0"/>
              </a:spcBef>
              <a:spcAft>
                <a:spcPts val="0"/>
              </a:spcAft>
              <a:buClr>
                <a:schemeClr val="accent1"/>
              </a:buClr>
              <a:buSzPct val="100000"/>
              <a:buNone/>
              <a:defRPr sz="2100" b="1">
                <a:solidFill>
                  <a:schemeClr val="accent1"/>
                </a:solidFill>
              </a:defRPr>
            </a:lvl4pPr>
            <a:lvl5pPr lvl="4" algn="ctr">
              <a:lnSpc>
                <a:spcPct val="100000"/>
              </a:lnSpc>
              <a:spcBef>
                <a:spcPts val="0"/>
              </a:spcBef>
              <a:spcAft>
                <a:spcPts val="0"/>
              </a:spcAft>
              <a:buClr>
                <a:schemeClr val="accent1"/>
              </a:buClr>
              <a:buSzPct val="100000"/>
              <a:buNone/>
              <a:defRPr sz="2100" b="1">
                <a:solidFill>
                  <a:schemeClr val="accent1"/>
                </a:solidFill>
              </a:defRPr>
            </a:lvl5pPr>
            <a:lvl6pPr lvl="5" algn="ctr">
              <a:lnSpc>
                <a:spcPct val="100000"/>
              </a:lnSpc>
              <a:spcBef>
                <a:spcPts val="0"/>
              </a:spcBef>
              <a:spcAft>
                <a:spcPts val="0"/>
              </a:spcAft>
              <a:buClr>
                <a:schemeClr val="accent1"/>
              </a:buClr>
              <a:buSzPct val="100000"/>
              <a:buNone/>
              <a:defRPr sz="2100" b="1">
                <a:solidFill>
                  <a:schemeClr val="accent1"/>
                </a:solidFill>
              </a:defRPr>
            </a:lvl6pPr>
            <a:lvl7pPr lvl="6" algn="ctr">
              <a:lnSpc>
                <a:spcPct val="100000"/>
              </a:lnSpc>
              <a:spcBef>
                <a:spcPts val="0"/>
              </a:spcBef>
              <a:spcAft>
                <a:spcPts val="0"/>
              </a:spcAft>
              <a:buClr>
                <a:schemeClr val="accent1"/>
              </a:buClr>
              <a:buSzPct val="100000"/>
              <a:buNone/>
              <a:defRPr sz="2100" b="1">
                <a:solidFill>
                  <a:schemeClr val="accent1"/>
                </a:solidFill>
              </a:defRPr>
            </a:lvl7pPr>
            <a:lvl8pPr lvl="7" algn="ctr">
              <a:lnSpc>
                <a:spcPct val="100000"/>
              </a:lnSpc>
              <a:spcBef>
                <a:spcPts val="0"/>
              </a:spcBef>
              <a:spcAft>
                <a:spcPts val="0"/>
              </a:spcAft>
              <a:buClr>
                <a:schemeClr val="accent1"/>
              </a:buClr>
              <a:buSzPct val="100000"/>
              <a:buNone/>
              <a:defRPr sz="2100" b="1">
                <a:solidFill>
                  <a:schemeClr val="accent1"/>
                </a:solidFill>
              </a:defRPr>
            </a:lvl8pPr>
            <a:lvl9pPr lvl="8" algn="ctr">
              <a:lnSpc>
                <a:spcPct val="100000"/>
              </a:lnSpc>
              <a:spcBef>
                <a:spcPts val="0"/>
              </a:spcBef>
              <a:spcAft>
                <a:spcPts val="0"/>
              </a:spcAft>
              <a:buClr>
                <a:schemeClr val="accent1"/>
              </a:buClr>
              <a:buSzPct val="100000"/>
              <a:buNone/>
              <a:defRPr sz="2100" b="1">
                <a:solidFill>
                  <a:schemeClr val="accent1"/>
                </a:solidFill>
              </a:defRPr>
            </a:lvl9pPr>
          </a:lstStyle>
          <a:p>
            <a:endParaRPr/>
          </a:p>
        </p:txBody>
      </p:sp>
      <p:sp>
        <p:nvSpPr>
          <p:cNvPr id="13" name="Shape 1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2802750" y="802500"/>
            <a:ext cx="3538500" cy="3538500"/>
          </a:xfrm>
          <a:prstGeom prst="rect">
            <a:avLst/>
          </a:prstGeom>
          <a:solidFill>
            <a:srgbClr val="FFFFFF"/>
          </a:solidFill>
        </p:spPr>
        <p:txBody>
          <a:bodyPr lIns="91425" tIns="91425" rIns="91425" bIns="91425" anchor="ctr"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6" name="Shape 1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92850"/>
            <a:ext cx="8520600" cy="801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0" y="1228675"/>
            <a:ext cx="8520600" cy="3340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9350"/>
            <a:ext cx="8537700" cy="748200"/>
          </a:xfrm>
          <a:prstGeom prst="rect">
            <a:avLst/>
          </a:prstGeom>
        </p:spPr>
        <p:txBody>
          <a:bodyPr lIns="91425" tIns="91425" rIns="91425" bIns="91425" anchor="t" anchorCtr="0"/>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1" name="Shape 31"/>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38" name="Shape 38"/>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265500" y="1081400"/>
            <a:ext cx="4045200" cy="17103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40" name="Shape 40"/>
          <p:cNvSpPr txBox="1">
            <a:spLocks noGrp="1"/>
          </p:cNvSpPr>
          <p:nvPr>
            <p:ph type="subTitle" idx="1"/>
          </p:nvPr>
        </p:nvSpPr>
        <p:spPr>
          <a:xfrm>
            <a:off x="265500" y="2845222"/>
            <a:ext cx="4045200" cy="1345500"/>
          </a:xfrm>
          <a:prstGeom prst="rect">
            <a:avLst/>
          </a:prstGeom>
        </p:spPr>
        <p:txBody>
          <a:bodyPr lIns="91425" tIns="91425" rIns="91425" bIns="91425" anchor="t" anchorCtr="0"/>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a:endParaRPr/>
          </a:p>
        </p:txBody>
      </p:sp>
      <p:sp>
        <p:nvSpPr>
          <p:cNvPr id="41" name="Shape 41"/>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2" name="Shape 4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0575"/>
            <a:ext cx="5998800" cy="598800"/>
          </a:xfrm>
          <a:prstGeom prst="rect">
            <a:avLst/>
          </a:prstGeom>
        </p:spPr>
        <p:txBody>
          <a:bodyPr lIns="91425" tIns="91425" rIns="91425" bIns="91425" anchor="ctr" anchorCtr="0"/>
          <a:lstStyle>
            <a:lvl1pPr lvl="0">
              <a:lnSpc>
                <a:spcPct val="100000"/>
              </a:lnSpc>
              <a:spcBef>
                <a:spcPts val="0"/>
              </a:spcBef>
              <a:spcAft>
                <a:spcPts val="0"/>
              </a:spcAft>
              <a:buClr>
                <a:schemeClr val="accent1"/>
              </a:buClr>
              <a:buSzPct val="100000"/>
              <a:buFont typeface="Amatic SC"/>
              <a:buNone/>
              <a:defRPr sz="2400" b="1">
                <a:solidFill>
                  <a:schemeClr val="accent1"/>
                </a:solidFill>
                <a:latin typeface="Amatic SC"/>
                <a:ea typeface="Amatic SC"/>
                <a:cs typeface="Amatic SC"/>
                <a:sym typeface="Amatic SC"/>
              </a:defRPr>
            </a:lvl1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240275"/>
            <a:ext cx="8520600" cy="19818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48" name="Shape 48"/>
          <p:cNvSpPr txBox="1">
            <a:spLocks noGrp="1"/>
          </p:cNvSpPr>
          <p:nvPr>
            <p:ph type="body" idx="1"/>
          </p:nvPr>
        </p:nvSpPr>
        <p:spPr>
          <a:xfrm>
            <a:off x="311700" y="3304625"/>
            <a:ext cx="8520600" cy="1300800"/>
          </a:xfrm>
          <a:prstGeom prst="rect">
            <a:avLst/>
          </a:prstGeom>
        </p:spPr>
        <p:txBody>
          <a:bodyPr lIns="91425" tIns="91425" rIns="91425" bIns="91425" anchor="t" anchorCtr="0"/>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a:endParaRPr/>
          </a:p>
        </p:txBody>
      </p:sp>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292850"/>
            <a:ext cx="8520600" cy="801000"/>
          </a:xfrm>
          <a:prstGeom prst="rect">
            <a:avLst/>
          </a:prstGeom>
          <a:noFill/>
          <a:ln>
            <a:noFill/>
          </a:ln>
        </p:spPr>
        <p:txBody>
          <a:bodyPr lIns="91425" tIns="91425" rIns="91425" bIns="91425" anchor="t" anchorCtr="0"/>
          <a:lstStyle>
            <a:lvl1pPr lvl="0">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311700" y="1228675"/>
            <a:ext cx="8520600" cy="3340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endParaRPr lang="en"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tensorflow.org/api_docs/python/tf/keras/layers/Conv2D"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s://www.tensorflow.org/api_docs/python/tf/keras/layers/MaxPool2D"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u2TjZzNuly8"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34343"/>
        </a:solidFill>
        <a:effectLst/>
      </p:bgPr>
    </p:bg>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11700" y="392150"/>
            <a:ext cx="8520600" cy="2690400"/>
          </a:xfrm>
          <a:prstGeom prst="rect">
            <a:avLst/>
          </a:prstGeom>
        </p:spPr>
        <p:txBody>
          <a:bodyPr lIns="91425" tIns="91425" rIns="91425" bIns="91425" anchor="ctr" anchorCtr="0">
            <a:noAutofit/>
          </a:bodyPr>
          <a:lstStyle/>
          <a:p>
            <a:pPr lvl="0">
              <a:spcBef>
                <a:spcPts val="0"/>
              </a:spcBef>
              <a:buNone/>
            </a:pPr>
            <a:r>
              <a:rPr lang="en">
                <a:solidFill>
                  <a:schemeClr val="accent6">
                    <a:lumMod val="75000"/>
                  </a:schemeClr>
                </a:solidFill>
              </a:rPr>
              <a:t>TensorFlow</a:t>
            </a:r>
            <a:br>
              <a:rPr lang="en"/>
            </a:br>
            <a:r>
              <a:rPr lang="en" sz="4000"/>
              <a:t>Features in Images, Part 2</a:t>
            </a:r>
          </a:p>
        </p:txBody>
      </p:sp>
      <p:sp>
        <p:nvSpPr>
          <p:cNvPr id="57" name="Shape 57"/>
          <p:cNvSpPr txBox="1">
            <a:spLocks noGrp="1"/>
          </p:cNvSpPr>
          <p:nvPr>
            <p:ph type="subTitle" idx="1"/>
          </p:nvPr>
        </p:nvSpPr>
        <p:spPr>
          <a:xfrm>
            <a:off x="311700" y="3890400"/>
            <a:ext cx="8520600" cy="706200"/>
          </a:xfrm>
          <a:prstGeom prst="rect">
            <a:avLst/>
          </a:prstGeom>
        </p:spPr>
        <p:txBody>
          <a:bodyPr lIns="91425" tIns="91425" rIns="91425" bIns="91425" anchor="ctr" anchorCtr="0">
            <a:noAutofit/>
          </a:bodyPr>
          <a:lstStyle/>
          <a:p>
            <a:pPr lvl="0">
              <a:spcBef>
                <a:spcPts val="0"/>
              </a:spcBef>
              <a:buNone/>
            </a:pPr>
            <a:r>
              <a:rPr lang="en">
                <a:solidFill>
                  <a:srgbClr val="F3F3F3"/>
                </a:solidFill>
              </a:rPr>
              <a:t>COMP 4230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ALERTS</a:t>
            </a:r>
          </a:p>
        </p:txBody>
      </p:sp>
      <p:sp>
        <p:nvSpPr>
          <p:cNvPr id="63" name="Shape 63"/>
          <p:cNvSpPr txBox="1">
            <a:spLocks noGrp="1"/>
          </p:cNvSpPr>
          <p:nvPr>
            <p:ph type="body" idx="1"/>
          </p:nvPr>
        </p:nvSpPr>
        <p:spPr>
          <a:xfrm>
            <a:off x="311700" y="1228675"/>
            <a:ext cx="8520600" cy="3340200"/>
          </a:xfrm>
          <a:prstGeom prst="rect">
            <a:avLst/>
          </a:prstGeom>
        </p:spPr>
        <p:txBody>
          <a:bodyPr lIns="91425" tIns="91425" rIns="91425" bIns="91425" anchor="t" anchorCtr="0">
            <a:noAutofit/>
          </a:bodyPr>
          <a:lstStyle/>
          <a:p>
            <a:pPr marL="457200" lvl="0" indent="-228600" rtl="0">
              <a:spcBef>
                <a:spcPts val="0"/>
              </a:spcBef>
              <a:buChar char="●"/>
            </a:pPr>
            <a:r>
              <a:rPr lang="en"/>
              <a:t>Turn in work for Lab 1 by Friday</a:t>
            </a:r>
          </a:p>
          <a:p>
            <a:pPr marL="457200" lvl="0" indent="-228600" rtl="0">
              <a:spcBef>
                <a:spcPts val="0"/>
              </a:spcBef>
              <a:buChar char="●"/>
            </a:pPr>
            <a:r>
              <a:rPr lang="en"/>
              <a:t>Lab 2 will be on Friday</a:t>
            </a:r>
          </a:p>
          <a:p>
            <a:pPr marL="457200" lvl="0" indent="-228600" rtl="0">
              <a:spcBef>
                <a:spcPts val="0"/>
              </a:spcBef>
              <a:buChar char="●"/>
            </a:pPr>
            <a:endParaRPr lang="en"/>
          </a:p>
          <a:p>
            <a:pPr marL="457200" lvl="0" indent="-228600" rtl="0">
              <a:spcBef>
                <a:spcPts val="0"/>
              </a:spcBef>
              <a:buChar char="●"/>
            </a:pPr>
            <a:r>
              <a:rPr lang="en"/>
              <a:t>Read Chapter 3 of Moroney</a:t>
            </a:r>
          </a:p>
          <a:p>
            <a:pPr marL="457200" lvl="0" indent="-228600" rtl="0">
              <a:spcBef>
                <a:spcPts val="0"/>
              </a:spcBef>
              <a:buChar char="●"/>
            </a:pPr>
            <a:r>
              <a:rPr lang="en"/>
              <a:t>Read Chapter 9 of Larson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CAC3E-892C-4527-ACB0-7E22398ED353}"/>
              </a:ext>
            </a:extLst>
          </p:cNvPr>
          <p:cNvSpPr>
            <a:spLocks noGrp="1"/>
          </p:cNvSpPr>
          <p:nvPr>
            <p:ph type="title"/>
          </p:nvPr>
        </p:nvSpPr>
        <p:spPr/>
        <p:txBody>
          <a:bodyPr/>
          <a:lstStyle/>
          <a:p>
            <a:r>
              <a:rPr lang="en-US"/>
              <a:t>Let's Review: What is going on here...?</a:t>
            </a:r>
          </a:p>
        </p:txBody>
      </p:sp>
      <p:pic>
        <p:nvPicPr>
          <p:cNvPr id="4" name="Picture 3" descr="Text&#10;&#10;Description automatically generated">
            <a:extLst>
              <a:ext uri="{FF2B5EF4-FFF2-40B4-BE49-F238E27FC236}">
                <a16:creationId xmlns:a16="http://schemas.microsoft.com/office/drawing/2014/main" id="{38B51227-6A18-4F44-8258-B0489587D3C5}"/>
              </a:ext>
            </a:extLst>
          </p:cNvPr>
          <p:cNvPicPr>
            <a:picLocks noChangeAspect="1"/>
          </p:cNvPicPr>
          <p:nvPr/>
        </p:nvPicPr>
        <p:blipFill>
          <a:blip r:embed="rId2"/>
          <a:stretch>
            <a:fillRect/>
          </a:stretch>
        </p:blipFill>
        <p:spPr>
          <a:xfrm>
            <a:off x="1562100" y="1057550"/>
            <a:ext cx="7277100" cy="4029075"/>
          </a:xfrm>
          <a:prstGeom prst="rect">
            <a:avLst/>
          </a:prstGeom>
        </p:spPr>
      </p:pic>
      <p:sp>
        <p:nvSpPr>
          <p:cNvPr id="5" name="Arrow: Right 4">
            <a:extLst>
              <a:ext uri="{FF2B5EF4-FFF2-40B4-BE49-F238E27FC236}">
                <a16:creationId xmlns:a16="http://schemas.microsoft.com/office/drawing/2014/main" id="{83C96947-1ECF-4B56-9A2E-322A08EEC660}"/>
              </a:ext>
            </a:extLst>
          </p:cNvPr>
          <p:cNvSpPr/>
          <p:nvPr/>
        </p:nvSpPr>
        <p:spPr>
          <a:xfrm>
            <a:off x="1066800" y="1107440"/>
            <a:ext cx="345440" cy="213360"/>
          </a:xfrm>
          <a:prstGeom prst="rightArrow">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a16="http://schemas.microsoft.com/office/drawing/2014/main" id="{5E04FC60-BBD7-407D-B4FF-18FA2A4AEBCA}"/>
              </a:ext>
            </a:extLst>
          </p:cNvPr>
          <p:cNvSpPr/>
          <p:nvPr/>
        </p:nvSpPr>
        <p:spPr>
          <a:xfrm>
            <a:off x="1066800" y="1320800"/>
            <a:ext cx="345440" cy="213360"/>
          </a:xfrm>
          <a:prstGeom prst="rightArrow">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EE12ED1E-140B-4C25-8B5B-41AD80E23002}"/>
              </a:ext>
            </a:extLst>
          </p:cNvPr>
          <p:cNvSpPr/>
          <p:nvPr/>
        </p:nvSpPr>
        <p:spPr>
          <a:xfrm>
            <a:off x="1066800" y="1747520"/>
            <a:ext cx="345440" cy="213360"/>
          </a:xfrm>
          <a:prstGeom prst="rightArrow">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149B335E-C139-4878-939B-50DF001E5FC6}"/>
              </a:ext>
            </a:extLst>
          </p:cNvPr>
          <p:cNvSpPr/>
          <p:nvPr/>
        </p:nvSpPr>
        <p:spPr>
          <a:xfrm>
            <a:off x="1066800" y="2303123"/>
            <a:ext cx="345440" cy="213360"/>
          </a:xfrm>
          <a:prstGeom prst="rightArrow">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Right 8">
            <a:extLst>
              <a:ext uri="{FF2B5EF4-FFF2-40B4-BE49-F238E27FC236}">
                <a16:creationId xmlns:a16="http://schemas.microsoft.com/office/drawing/2014/main" id="{79D4076F-4208-4592-B210-1DD5543A833B}"/>
              </a:ext>
            </a:extLst>
          </p:cNvPr>
          <p:cNvSpPr/>
          <p:nvPr/>
        </p:nvSpPr>
        <p:spPr>
          <a:xfrm>
            <a:off x="1066800" y="2858727"/>
            <a:ext cx="345440" cy="213360"/>
          </a:xfrm>
          <a:prstGeom prst="rightArrow">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8A0A8B06-35AC-4832-9116-AAE4B98697B0}"/>
              </a:ext>
            </a:extLst>
          </p:cNvPr>
          <p:cNvSpPr/>
          <p:nvPr/>
        </p:nvSpPr>
        <p:spPr>
          <a:xfrm>
            <a:off x="1066800" y="3929380"/>
            <a:ext cx="345440" cy="213360"/>
          </a:xfrm>
          <a:prstGeom prst="rightArrow">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A97E2A06-8FC8-41D2-A0D6-112B803C88D3}"/>
              </a:ext>
            </a:extLst>
          </p:cNvPr>
          <p:cNvSpPr/>
          <p:nvPr/>
        </p:nvSpPr>
        <p:spPr>
          <a:xfrm>
            <a:off x="1066800" y="4834150"/>
            <a:ext cx="345440" cy="213360"/>
          </a:xfrm>
          <a:prstGeom prst="rightArrow">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57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solidFill>
                  <a:schemeClr val="accent3"/>
                </a:solidFill>
              </a:rPr>
              <a:t>CNN: Modularity and Building blocks</a:t>
            </a:r>
          </a:p>
        </p:txBody>
      </p:sp>
      <p:sp>
        <p:nvSpPr>
          <p:cNvPr id="81" name="Shape 81"/>
          <p:cNvSpPr txBox="1">
            <a:spLocks noGrp="1"/>
          </p:cNvSpPr>
          <p:nvPr>
            <p:ph type="body" idx="1"/>
          </p:nvPr>
        </p:nvSpPr>
        <p:spPr>
          <a:xfrm>
            <a:off x="311700" y="1228674"/>
            <a:ext cx="8720540" cy="3743375"/>
          </a:xfrm>
          <a:prstGeom prst="rect">
            <a:avLst/>
          </a:prstGeom>
        </p:spPr>
        <p:txBody>
          <a:bodyPr lIns="91425" tIns="91425" rIns="91425" bIns="91425" anchor="t" anchorCtr="0">
            <a:noAutofit/>
          </a:bodyPr>
          <a:lstStyle/>
          <a:p>
            <a:pPr marL="457200" lvl="0" indent="-228600" rtl="0">
              <a:spcBef>
                <a:spcPts val="0"/>
              </a:spcBef>
              <a:buChar char="●"/>
            </a:pPr>
            <a:r>
              <a:rPr lang="en" sz="2400"/>
              <a:t>The good news is that we can start with this code as the foundation and stack additional layers onto the neural net design</a:t>
            </a:r>
          </a:p>
          <a:p>
            <a:pPr marL="457200" lvl="0" indent="-228600" rtl="0">
              <a:spcBef>
                <a:spcPts val="0"/>
              </a:spcBef>
              <a:buChar char="●"/>
            </a:pPr>
            <a:r>
              <a:rPr lang="en" sz="2400">
                <a:solidFill>
                  <a:schemeClr val="accent5"/>
                </a:solidFill>
              </a:rPr>
              <a:t>Convolutional layers</a:t>
            </a:r>
            <a:r>
              <a:rPr lang="en" sz="2400"/>
              <a:t>:</a:t>
            </a:r>
          </a:p>
          <a:p>
            <a:pPr marL="914400" lvl="1" indent="-228600">
              <a:buChar char="●"/>
            </a:pPr>
            <a:r>
              <a:rPr lang="en" sz="2000">
                <a:solidFill>
                  <a:schemeClr val="accent4">
                    <a:lumMod val="75000"/>
                  </a:schemeClr>
                </a:solidFill>
              </a:rPr>
              <a:t>tf.keras.layers.Conv2D	(</a:t>
            </a:r>
            <a:r>
              <a:rPr lang="en" sz="2000">
                <a:solidFill>
                  <a:schemeClr val="accent4">
                    <a:lumMod val="75000"/>
                  </a:schemeClr>
                </a:solidFill>
                <a:hlinkClick r:id="rId3"/>
              </a:rPr>
              <a:t>API</a:t>
            </a:r>
            <a:r>
              <a:rPr lang="en" sz="2000">
                <a:solidFill>
                  <a:schemeClr val="accent4">
                    <a:lumMod val="75000"/>
                  </a:schemeClr>
                </a:solidFill>
              </a:rPr>
              <a:t>)</a:t>
            </a:r>
          </a:p>
          <a:p>
            <a:pPr marL="457200" lvl="0" indent="-228600" rtl="0">
              <a:spcBef>
                <a:spcPts val="0"/>
              </a:spcBef>
              <a:buChar char="●"/>
            </a:pPr>
            <a:r>
              <a:rPr lang="en" sz="2400">
                <a:solidFill>
                  <a:schemeClr val="accent6">
                    <a:lumMod val="75000"/>
                  </a:schemeClr>
                </a:solidFill>
              </a:rPr>
              <a:t>Pooling layers</a:t>
            </a:r>
            <a:r>
              <a:rPr lang="en" sz="2400"/>
              <a:t>:</a:t>
            </a:r>
          </a:p>
          <a:p>
            <a:pPr marL="914400" lvl="1" indent="-228600">
              <a:buChar char="●"/>
            </a:pPr>
            <a:r>
              <a:rPr lang="en" sz="2000">
                <a:solidFill>
                  <a:schemeClr val="accent4">
                    <a:lumMod val="75000"/>
                  </a:schemeClr>
                </a:solidFill>
              </a:rPr>
              <a:t>tf.keras.layers.MaxPooling2D	(</a:t>
            </a:r>
            <a:r>
              <a:rPr lang="en" sz="2000">
                <a:solidFill>
                  <a:schemeClr val="accent4">
                    <a:lumMod val="75000"/>
                  </a:schemeClr>
                </a:solidFill>
                <a:hlinkClick r:id="rId4"/>
              </a:rPr>
              <a:t>API</a:t>
            </a:r>
            <a:r>
              <a:rPr lang="en" sz="2000">
                <a:solidFill>
                  <a:schemeClr val="accent4">
                    <a:lumMod val="75000"/>
                  </a:schemeClr>
                </a:solidFill>
              </a:rPr>
              <a:t>)</a:t>
            </a:r>
          </a:p>
        </p:txBody>
      </p:sp>
    </p:spTree>
    <p:extLst>
      <p:ext uri="{BB962C8B-B14F-4D97-AF65-F5344CB8AC3E}">
        <p14:creationId xmlns:p14="http://schemas.microsoft.com/office/powerpoint/2010/main" val="314124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1">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CAC3E-892C-4527-ACB0-7E22398ED353}"/>
              </a:ext>
            </a:extLst>
          </p:cNvPr>
          <p:cNvSpPr>
            <a:spLocks noGrp="1"/>
          </p:cNvSpPr>
          <p:nvPr>
            <p:ph type="title"/>
          </p:nvPr>
        </p:nvSpPr>
        <p:spPr>
          <a:xfrm>
            <a:off x="304800" y="106150"/>
            <a:ext cx="8537700" cy="748200"/>
          </a:xfrm>
        </p:spPr>
        <p:txBody>
          <a:bodyPr/>
          <a:lstStyle/>
          <a:p>
            <a:r>
              <a:rPr lang="en-US"/>
              <a:t>CNN: What's different?</a:t>
            </a:r>
          </a:p>
        </p:txBody>
      </p:sp>
      <p:pic>
        <p:nvPicPr>
          <p:cNvPr id="12" name="Picture 11" descr="Text&#10;&#10;Description automatically generated">
            <a:extLst>
              <a:ext uri="{FF2B5EF4-FFF2-40B4-BE49-F238E27FC236}">
                <a16:creationId xmlns:a16="http://schemas.microsoft.com/office/drawing/2014/main" id="{FDF872E9-6F19-47AA-BBD5-75EAB921349E}"/>
              </a:ext>
            </a:extLst>
          </p:cNvPr>
          <p:cNvPicPr>
            <a:picLocks noChangeAspect="1"/>
          </p:cNvPicPr>
          <p:nvPr/>
        </p:nvPicPr>
        <p:blipFill>
          <a:blip r:embed="rId2"/>
          <a:stretch>
            <a:fillRect/>
          </a:stretch>
        </p:blipFill>
        <p:spPr>
          <a:xfrm>
            <a:off x="1781175" y="904875"/>
            <a:ext cx="7362825" cy="4238625"/>
          </a:xfrm>
          <a:prstGeom prst="rect">
            <a:avLst/>
          </a:prstGeom>
        </p:spPr>
      </p:pic>
      <p:sp>
        <p:nvSpPr>
          <p:cNvPr id="13" name="Arrow: Right 12">
            <a:extLst>
              <a:ext uri="{FF2B5EF4-FFF2-40B4-BE49-F238E27FC236}">
                <a16:creationId xmlns:a16="http://schemas.microsoft.com/office/drawing/2014/main" id="{261AD0F0-93F5-4732-B4E1-69CF4FFECB21}"/>
              </a:ext>
            </a:extLst>
          </p:cNvPr>
          <p:cNvSpPr/>
          <p:nvPr/>
        </p:nvSpPr>
        <p:spPr>
          <a:xfrm>
            <a:off x="1087120" y="1371600"/>
            <a:ext cx="345440" cy="213360"/>
          </a:xfrm>
          <a:prstGeom prst="rightArrow">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Arrow: Right 13">
            <a:extLst>
              <a:ext uri="{FF2B5EF4-FFF2-40B4-BE49-F238E27FC236}">
                <a16:creationId xmlns:a16="http://schemas.microsoft.com/office/drawing/2014/main" id="{351712D5-C58F-4AA4-9A03-0B784D5DF93D}"/>
              </a:ext>
            </a:extLst>
          </p:cNvPr>
          <p:cNvSpPr/>
          <p:nvPr/>
        </p:nvSpPr>
        <p:spPr>
          <a:xfrm>
            <a:off x="1087120" y="2661920"/>
            <a:ext cx="345440" cy="213360"/>
          </a:xfrm>
          <a:prstGeom prst="rightArrow">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AD36A04F-4650-4147-A825-47FFC6FB107E}"/>
              </a:ext>
            </a:extLst>
          </p:cNvPr>
          <p:cNvSpPr/>
          <p:nvPr/>
        </p:nvSpPr>
        <p:spPr>
          <a:xfrm>
            <a:off x="1087120" y="2890418"/>
            <a:ext cx="345440" cy="213360"/>
          </a:xfrm>
          <a:prstGeom prst="rightArrow">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2AE3FB16-7FF9-4938-8E32-2A60538B56B5}"/>
              </a:ext>
            </a:extLst>
          </p:cNvPr>
          <p:cNvSpPr/>
          <p:nvPr/>
        </p:nvSpPr>
        <p:spPr>
          <a:xfrm>
            <a:off x="1087120" y="3118916"/>
            <a:ext cx="345440" cy="213360"/>
          </a:xfrm>
          <a:prstGeom prst="rightArrow">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37D698B6-3AAC-4B3A-A7DF-132FC5DE9036}"/>
              </a:ext>
            </a:extLst>
          </p:cNvPr>
          <p:cNvSpPr/>
          <p:nvPr/>
        </p:nvSpPr>
        <p:spPr>
          <a:xfrm>
            <a:off x="1087120" y="3347414"/>
            <a:ext cx="345440" cy="213360"/>
          </a:xfrm>
          <a:prstGeom prst="rightArrow">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Arrow: Right 17">
            <a:extLst>
              <a:ext uri="{FF2B5EF4-FFF2-40B4-BE49-F238E27FC236}">
                <a16:creationId xmlns:a16="http://schemas.microsoft.com/office/drawing/2014/main" id="{6E351297-E98D-46FE-B51B-ADBBEE9F574D}"/>
              </a:ext>
            </a:extLst>
          </p:cNvPr>
          <p:cNvSpPr/>
          <p:nvPr/>
        </p:nvSpPr>
        <p:spPr>
          <a:xfrm>
            <a:off x="1087120" y="3575912"/>
            <a:ext cx="345440" cy="213360"/>
          </a:xfrm>
          <a:prstGeom prst="rightArrow">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F585089-4A89-48E2-BBC9-234569DF54D9}"/>
              </a:ext>
            </a:extLst>
          </p:cNvPr>
          <p:cNvSpPr txBox="1"/>
          <p:nvPr/>
        </p:nvSpPr>
        <p:spPr>
          <a:xfrm>
            <a:off x="162560" y="3952240"/>
            <a:ext cx="1270001" cy="1015663"/>
          </a:xfrm>
          <a:prstGeom prst="rect">
            <a:avLst/>
          </a:prstGeom>
          <a:noFill/>
        </p:spPr>
        <p:txBody>
          <a:bodyPr wrap="square" rtlCol="0">
            <a:spAutoFit/>
          </a:bodyPr>
          <a:lstStyle/>
          <a:p>
            <a:r>
              <a:rPr lang="en-US" sz="2000">
                <a:solidFill>
                  <a:schemeClr val="tx1">
                    <a:lumMod val="75000"/>
                  </a:schemeClr>
                </a:solidFill>
                <a:latin typeface="Source Code Pro"/>
                <a:sym typeface="Source Code Pro"/>
              </a:rPr>
              <a:t>Let's try both...</a:t>
            </a:r>
          </a:p>
        </p:txBody>
      </p:sp>
    </p:spTree>
    <p:extLst>
      <p:ext uri="{BB962C8B-B14F-4D97-AF65-F5344CB8AC3E}">
        <p14:creationId xmlns:p14="http://schemas.microsoft.com/office/powerpoint/2010/main" val="2426140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subTnLst>
                                    <p:set>
                                      <p:cBhvr override="childStyle">
                                        <p:cTn dur="1" fill="hold" display="0" masterRel="nextClick" afterEffect="1"/>
                                        <p:tgtEl>
                                          <p:spTgt spid="17"/>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subTnLst>
                                    <p:set>
                                      <p:cBhvr override="childStyle">
                                        <p:cTn dur="1" fill="hold" display="0" masterRel="nextClick" afterEffect="1"/>
                                        <p:tgtEl>
                                          <p:spTgt spid="18"/>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P spid="18" grpId="0" animBg="1"/>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solidFill>
                  <a:schemeClr val="accent3"/>
                </a:solidFill>
              </a:rPr>
              <a:t>CNN: Looking under the hood</a:t>
            </a:r>
          </a:p>
        </p:txBody>
      </p:sp>
      <p:sp>
        <p:nvSpPr>
          <p:cNvPr id="81" name="Shape 81"/>
          <p:cNvSpPr txBox="1">
            <a:spLocks noGrp="1"/>
          </p:cNvSpPr>
          <p:nvPr>
            <p:ph type="body" idx="1"/>
          </p:nvPr>
        </p:nvSpPr>
        <p:spPr>
          <a:xfrm>
            <a:off x="311700" y="1228674"/>
            <a:ext cx="8720540" cy="3743375"/>
          </a:xfrm>
          <a:prstGeom prst="rect">
            <a:avLst/>
          </a:prstGeom>
        </p:spPr>
        <p:txBody>
          <a:bodyPr lIns="91425" tIns="91425" rIns="91425" bIns="91425" anchor="t" anchorCtr="0">
            <a:noAutofit/>
          </a:bodyPr>
          <a:lstStyle/>
          <a:p>
            <a:pPr marL="457200" lvl="0" indent="-228600" rtl="0">
              <a:spcBef>
                <a:spcPts val="0"/>
              </a:spcBef>
              <a:buChar char="●"/>
            </a:pPr>
            <a:r>
              <a:rPr lang="en" sz="2400">
                <a:solidFill>
                  <a:schemeClr val="accent4">
                    <a:lumMod val="75000"/>
                  </a:schemeClr>
                </a:solidFill>
              </a:rPr>
              <a:t>model.summary()</a:t>
            </a:r>
          </a:p>
          <a:p>
            <a:pPr marL="457200" lvl="0" indent="-228600" rtl="0">
              <a:spcBef>
                <a:spcPts val="0"/>
              </a:spcBef>
              <a:buChar char="●"/>
            </a:pPr>
            <a:r>
              <a:rPr lang="en" sz="2400"/>
              <a:t>Let's try that out too...</a:t>
            </a:r>
          </a:p>
        </p:txBody>
      </p:sp>
    </p:spTree>
    <p:extLst>
      <p:ext uri="{BB962C8B-B14F-4D97-AF65-F5344CB8AC3E}">
        <p14:creationId xmlns:p14="http://schemas.microsoft.com/office/powerpoint/2010/main" val="1277025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t>A Programmer's Guide</a:t>
            </a:r>
          </a:p>
        </p:txBody>
      </p:sp>
      <p:sp>
        <p:nvSpPr>
          <p:cNvPr id="87" name="Shape 87"/>
          <p:cNvSpPr txBox="1">
            <a:spLocks noGrp="1"/>
          </p:cNvSpPr>
          <p:nvPr>
            <p:ph type="body" idx="1"/>
          </p:nvPr>
        </p:nvSpPr>
        <p:spPr>
          <a:xfrm>
            <a:off x="3789680" y="1228675"/>
            <a:ext cx="5042620" cy="3767290"/>
          </a:xfrm>
          <a:prstGeom prst="rect">
            <a:avLst/>
          </a:prstGeom>
        </p:spPr>
        <p:txBody>
          <a:bodyPr lIns="91425" tIns="91425" rIns="91425" bIns="91425" anchor="t" anchorCtr="0">
            <a:noAutofit/>
          </a:bodyPr>
          <a:lstStyle/>
          <a:p>
            <a:pPr marL="457200" lvl="0" indent="-228600" rtl="0">
              <a:spcBef>
                <a:spcPts val="0"/>
              </a:spcBef>
              <a:buChar char="●"/>
            </a:pPr>
            <a:endParaRPr lang="en">
              <a:hlinkClick r:id="rId3"/>
            </a:endParaRPr>
          </a:p>
          <a:p>
            <a:pPr marL="457200" lvl="0" indent="-228600" rtl="0">
              <a:spcBef>
                <a:spcPts val="0"/>
              </a:spcBef>
              <a:buChar char="●"/>
            </a:pPr>
            <a:endParaRPr lang="en">
              <a:hlinkClick r:id="rId3"/>
            </a:endParaRPr>
          </a:p>
          <a:p>
            <a:pPr marL="457200" lvl="0" indent="-228600" rtl="0">
              <a:spcBef>
                <a:spcPts val="0"/>
              </a:spcBef>
              <a:buChar char="●"/>
            </a:pPr>
            <a:endParaRPr lang="en">
              <a:hlinkClick r:id="rId3"/>
            </a:endParaRPr>
          </a:p>
          <a:p>
            <a:pPr marL="457200" lvl="0" indent="-228600" rtl="0">
              <a:spcBef>
                <a:spcPts val="0"/>
              </a:spcBef>
              <a:buChar char="●"/>
            </a:pPr>
            <a:endParaRPr lang="en">
              <a:hlinkClick r:id="rId3"/>
            </a:endParaRPr>
          </a:p>
          <a:p>
            <a:pPr marL="457200" lvl="0" indent="-228600" rtl="0">
              <a:spcBef>
                <a:spcPts val="0"/>
              </a:spcBef>
              <a:buChar char="●"/>
            </a:pPr>
            <a:r>
              <a:rPr lang="en">
                <a:hlinkClick r:id="rId3"/>
              </a:rPr>
              <a:t>ML Zero to Hero, Part 4</a:t>
            </a:r>
            <a:endParaRPr lang="en"/>
          </a:p>
          <a:p>
            <a:pPr marL="457200" lvl="0" indent="-228600" rtl="0">
              <a:spcBef>
                <a:spcPts val="0"/>
              </a:spcBef>
              <a:buChar char="●"/>
            </a:pPr>
            <a:endParaRPr lang="en" dirty="0"/>
          </a:p>
        </p:txBody>
      </p:sp>
      <p:pic>
        <p:nvPicPr>
          <p:cNvPr id="1026" name="Picture 2">
            <a:extLst>
              <a:ext uri="{FF2B5EF4-FFF2-40B4-BE49-F238E27FC236}">
                <a16:creationId xmlns:a16="http://schemas.microsoft.com/office/drawing/2014/main" id="{1C68365E-DC3B-4AF0-8607-3848D300C60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700" y="1074800"/>
            <a:ext cx="2857500" cy="37433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ensorFlow: Advanced Techniques | A DeepLearning.AI ...">
            <a:extLst>
              <a:ext uri="{FF2B5EF4-FFF2-40B4-BE49-F238E27FC236}">
                <a16:creationId xmlns:a16="http://schemas.microsoft.com/office/drawing/2014/main" id="{80520653-33D7-41D0-99FC-FFB85E3AE28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565212"/>
            <a:ext cx="2381250" cy="2381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solidFill>
                  <a:schemeClr val="accent6"/>
                </a:solidFill>
              </a:rPr>
              <a:t>Keras ImageDataGenerator</a:t>
            </a:r>
          </a:p>
        </p:txBody>
      </p:sp>
      <p:sp>
        <p:nvSpPr>
          <p:cNvPr id="81" name="Shape 81"/>
          <p:cNvSpPr txBox="1">
            <a:spLocks noGrp="1"/>
          </p:cNvSpPr>
          <p:nvPr>
            <p:ph type="body" idx="1"/>
          </p:nvPr>
        </p:nvSpPr>
        <p:spPr>
          <a:xfrm>
            <a:off x="311700" y="1228674"/>
            <a:ext cx="8720540" cy="3743375"/>
          </a:xfrm>
          <a:prstGeom prst="rect">
            <a:avLst/>
          </a:prstGeom>
        </p:spPr>
        <p:txBody>
          <a:bodyPr lIns="91425" tIns="91425" rIns="91425" bIns="91425" anchor="t" anchorCtr="0">
            <a:noAutofit/>
          </a:bodyPr>
          <a:lstStyle/>
          <a:p>
            <a:pPr marL="457200" lvl="0" indent="-228600" rtl="0">
              <a:spcBef>
                <a:spcPts val="0"/>
              </a:spcBef>
              <a:buChar char="●"/>
            </a:pPr>
            <a:r>
              <a:rPr lang="en" sz="2000">
                <a:solidFill>
                  <a:schemeClr val="accent3"/>
                </a:solidFill>
              </a:rPr>
              <a:t>We need to install SciPy in order for this to work</a:t>
            </a:r>
          </a:p>
          <a:p>
            <a:pPr marL="914400" lvl="1" indent="-228600">
              <a:buChar char="●"/>
            </a:pPr>
            <a:r>
              <a:rPr lang="en" sz="1600">
                <a:solidFill>
                  <a:schemeClr val="accent4">
                    <a:lumMod val="75000"/>
                  </a:schemeClr>
                </a:solidFill>
              </a:rPr>
              <a:t>python3 –m pip install --upgrade scipy</a:t>
            </a:r>
          </a:p>
          <a:p>
            <a:pPr marL="457200" lvl="0" indent="-228600" rtl="0">
              <a:spcBef>
                <a:spcPts val="0"/>
              </a:spcBef>
              <a:buChar char="●"/>
            </a:pPr>
            <a:r>
              <a:rPr lang="en" sz="2000">
                <a:solidFill>
                  <a:schemeClr val="accent3"/>
                </a:solidFill>
              </a:rPr>
              <a:t>Then our Python script will have to do the following</a:t>
            </a:r>
          </a:p>
          <a:p>
            <a:pPr marL="914400" lvl="1" indent="-228600">
              <a:buChar char="●"/>
            </a:pPr>
            <a:r>
              <a:rPr lang="en" sz="1600">
                <a:solidFill>
                  <a:schemeClr val="accent3"/>
                </a:solidFill>
              </a:rPr>
              <a:t>Download the training images (separate script recommended)</a:t>
            </a:r>
          </a:p>
          <a:p>
            <a:pPr marL="914400" lvl="1" indent="-228600">
              <a:buChar char="●"/>
            </a:pPr>
            <a:r>
              <a:rPr lang="en" sz="1600">
                <a:solidFill>
                  <a:schemeClr val="accent3"/>
                </a:solidFill>
              </a:rPr>
              <a:t>Use the ImageDataGenerator from Keras to import the images</a:t>
            </a:r>
          </a:p>
          <a:p>
            <a:pPr marL="914400" lvl="1" indent="-228600">
              <a:buChar char="●"/>
            </a:pPr>
            <a:r>
              <a:rPr lang="en" sz="1600">
                <a:solidFill>
                  <a:schemeClr val="accent3"/>
                </a:solidFill>
              </a:rPr>
              <a:t>Generating a training set from the IDG images</a:t>
            </a:r>
          </a:p>
          <a:p>
            <a:pPr marL="914400" lvl="1" indent="-228600">
              <a:buChar char="●"/>
            </a:pPr>
            <a:r>
              <a:rPr lang="en" sz="1600">
                <a:solidFill>
                  <a:schemeClr val="accent3"/>
                </a:solidFill>
              </a:rPr>
              <a:t>Build a giant model to train!</a:t>
            </a:r>
          </a:p>
        </p:txBody>
      </p:sp>
    </p:spTree>
    <p:extLst>
      <p:ext uri="{BB962C8B-B14F-4D97-AF65-F5344CB8AC3E}">
        <p14:creationId xmlns:p14="http://schemas.microsoft.com/office/powerpoint/2010/main" val="4001089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292850"/>
            <a:ext cx="8520600" cy="801000"/>
          </a:xfrm>
          <a:prstGeom prst="rect">
            <a:avLst/>
          </a:prstGeom>
        </p:spPr>
        <p:txBody>
          <a:bodyPr lIns="91425" tIns="91425" rIns="91425" bIns="91425" anchor="t" anchorCtr="0">
            <a:noAutofit/>
          </a:bodyPr>
          <a:lstStyle/>
          <a:p>
            <a:pPr lvl="0">
              <a:spcBef>
                <a:spcPts val="0"/>
              </a:spcBef>
              <a:buNone/>
            </a:pPr>
            <a:r>
              <a:rPr lang="en">
                <a:solidFill>
                  <a:schemeClr val="accent3"/>
                </a:solidFill>
              </a:rPr>
              <a:t>Training, Validation, &amp; Testing</a:t>
            </a:r>
          </a:p>
        </p:txBody>
      </p:sp>
      <p:sp>
        <p:nvSpPr>
          <p:cNvPr id="81" name="Shape 81"/>
          <p:cNvSpPr txBox="1">
            <a:spLocks noGrp="1"/>
          </p:cNvSpPr>
          <p:nvPr>
            <p:ph type="body" idx="1"/>
          </p:nvPr>
        </p:nvSpPr>
        <p:spPr>
          <a:xfrm>
            <a:off x="311700" y="1093850"/>
            <a:ext cx="8720540" cy="3878199"/>
          </a:xfrm>
          <a:prstGeom prst="rect">
            <a:avLst/>
          </a:prstGeom>
        </p:spPr>
        <p:txBody>
          <a:bodyPr lIns="91425" tIns="91425" rIns="91425" bIns="91425" anchor="t" anchorCtr="0">
            <a:noAutofit/>
          </a:bodyPr>
          <a:lstStyle/>
          <a:p>
            <a:pPr marL="457200" lvl="0" indent="-228600" rtl="0">
              <a:lnSpc>
                <a:spcPct val="100000"/>
              </a:lnSpc>
              <a:spcBef>
                <a:spcPts val="0"/>
              </a:spcBef>
              <a:spcAft>
                <a:spcPts val="0"/>
              </a:spcAft>
              <a:buChar char="●"/>
            </a:pPr>
            <a:r>
              <a:rPr lang="en" sz="2400">
                <a:solidFill>
                  <a:schemeClr val="accent3"/>
                </a:solidFill>
              </a:rPr>
              <a:t>Training data</a:t>
            </a:r>
          </a:p>
          <a:p>
            <a:pPr marL="914400" lvl="1" indent="-228600">
              <a:lnSpc>
                <a:spcPct val="100000"/>
              </a:lnSpc>
              <a:spcAft>
                <a:spcPts val="0"/>
              </a:spcAft>
              <a:buChar char="●"/>
            </a:pPr>
            <a:r>
              <a:rPr lang="en-US" sz="2000">
                <a:solidFill>
                  <a:schemeClr val="accent3">
                    <a:lumMod val="60000"/>
                    <a:lumOff val="40000"/>
                  </a:schemeClr>
                </a:solidFill>
              </a:rPr>
              <a:t>data that is used to teach the network how the data and labels fit together</a:t>
            </a:r>
            <a:endParaRPr lang="en" sz="2000">
              <a:solidFill>
                <a:schemeClr val="accent3">
                  <a:lumMod val="60000"/>
                  <a:lumOff val="40000"/>
                </a:schemeClr>
              </a:solidFill>
            </a:endParaRPr>
          </a:p>
          <a:p>
            <a:pPr marL="457200" lvl="0" indent="-228600" rtl="0">
              <a:lnSpc>
                <a:spcPct val="100000"/>
              </a:lnSpc>
              <a:spcBef>
                <a:spcPts val="600"/>
              </a:spcBef>
              <a:spcAft>
                <a:spcPts val="0"/>
              </a:spcAft>
              <a:buChar char="●"/>
            </a:pPr>
            <a:r>
              <a:rPr lang="en" sz="2400">
                <a:solidFill>
                  <a:schemeClr val="accent5"/>
                </a:solidFill>
              </a:rPr>
              <a:t>Validation data</a:t>
            </a:r>
          </a:p>
          <a:p>
            <a:pPr marL="914400" lvl="1" indent="-228600">
              <a:lnSpc>
                <a:spcPct val="100000"/>
              </a:lnSpc>
              <a:spcAft>
                <a:spcPts val="0"/>
              </a:spcAft>
              <a:buChar char="●"/>
            </a:pPr>
            <a:r>
              <a:rPr lang="en-US" sz="2000">
                <a:solidFill>
                  <a:schemeClr val="accent5">
                    <a:lumMod val="60000"/>
                    <a:lumOff val="40000"/>
                  </a:schemeClr>
                </a:solidFill>
              </a:rPr>
              <a:t>used to see how the network is doing with previously unseen data while you are training—i.e., it isn’t used for fitting data to labels, but to inspect how well the fitting is going</a:t>
            </a:r>
            <a:endParaRPr lang="en" sz="2000">
              <a:solidFill>
                <a:schemeClr val="accent5">
                  <a:lumMod val="60000"/>
                  <a:lumOff val="40000"/>
                </a:schemeClr>
              </a:solidFill>
            </a:endParaRPr>
          </a:p>
          <a:p>
            <a:pPr marL="457200" lvl="0" indent="-228600" rtl="0">
              <a:lnSpc>
                <a:spcPct val="100000"/>
              </a:lnSpc>
              <a:spcBef>
                <a:spcPts val="600"/>
              </a:spcBef>
              <a:spcAft>
                <a:spcPts val="0"/>
              </a:spcAft>
              <a:buChar char="●"/>
            </a:pPr>
            <a:r>
              <a:rPr lang="en" sz="2400">
                <a:solidFill>
                  <a:schemeClr val="accent4"/>
                </a:solidFill>
              </a:rPr>
              <a:t>Testing data</a:t>
            </a:r>
          </a:p>
          <a:p>
            <a:pPr marL="914400" lvl="1" indent="-228600">
              <a:lnSpc>
                <a:spcPct val="100000"/>
              </a:lnSpc>
              <a:spcBef>
                <a:spcPts val="600"/>
              </a:spcBef>
              <a:spcAft>
                <a:spcPts val="0"/>
              </a:spcAft>
              <a:buChar char="●"/>
            </a:pPr>
            <a:r>
              <a:rPr lang="en-US" sz="2000">
                <a:solidFill>
                  <a:schemeClr val="accent4">
                    <a:lumMod val="60000"/>
                    <a:lumOff val="40000"/>
                  </a:schemeClr>
                </a:solidFill>
              </a:rPr>
              <a:t>used after training to see how the network does with data it has never previously seen</a:t>
            </a:r>
            <a:endParaRPr lang="en" sz="2000">
              <a:solidFill>
                <a:schemeClr val="accent4">
                  <a:lumMod val="60000"/>
                  <a:lumOff val="40000"/>
                </a:schemeClr>
              </a:solidFill>
            </a:endParaRPr>
          </a:p>
        </p:txBody>
      </p:sp>
    </p:spTree>
    <p:extLst>
      <p:ext uri="{BB962C8B-B14F-4D97-AF65-F5344CB8AC3E}">
        <p14:creationId xmlns:p14="http://schemas.microsoft.com/office/powerpoint/2010/main" val="563853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build="p"/>
    </p:bldLst>
  </p:timing>
</p:sld>
</file>

<file path=ppt/theme/theme1.xml><?xml version="1.0" encoding="utf-8"?>
<a:theme xmlns:a="http://schemas.openxmlformats.org/drawingml/2006/main"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TotalTime>
  <Words>282</Words>
  <Application>Microsoft Office PowerPoint</Application>
  <PresentationFormat>On-screen Show (16:9)</PresentationFormat>
  <Paragraphs>41</Paragraphs>
  <Slides>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Source Code Pro</vt:lpstr>
      <vt:lpstr>Arial</vt:lpstr>
      <vt:lpstr>Amatic SC</vt:lpstr>
      <vt:lpstr>beach-day</vt:lpstr>
      <vt:lpstr>TensorFlow Features in Images, Part 2</vt:lpstr>
      <vt:lpstr>ALERTS</vt:lpstr>
      <vt:lpstr>Let's Review: What is going on here...?</vt:lpstr>
      <vt:lpstr>CNN: Modularity and Building blocks</vt:lpstr>
      <vt:lpstr>CNN: What's different?</vt:lpstr>
      <vt:lpstr>CNN: Looking under the hood</vt:lpstr>
      <vt:lpstr>A Programmer's Guide</vt:lpstr>
      <vt:lpstr>Keras ImageDataGenerator</vt:lpstr>
      <vt:lpstr>Training, Validation, &amp; Testing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Unsupervised Learning</dc:title>
  <cp:lastModifiedBy>Stucki, David</cp:lastModifiedBy>
  <cp:revision>22</cp:revision>
  <dcterms:modified xsi:type="dcterms:W3CDTF">2024-09-28T15:43:27Z</dcterms:modified>
</cp:coreProperties>
</file>